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31"/>
  </p:notesMasterIdLst>
  <p:handoutMasterIdLst>
    <p:handoutMasterId r:id="rId32"/>
  </p:handoutMasterIdLst>
  <p:sldIdLst>
    <p:sldId id="307" r:id="rId4"/>
    <p:sldId id="280" r:id="rId5"/>
    <p:sldId id="308" r:id="rId6"/>
    <p:sldId id="279" r:id="rId7"/>
    <p:sldId id="299" r:id="rId8"/>
    <p:sldId id="310" r:id="rId9"/>
    <p:sldId id="311" r:id="rId10"/>
    <p:sldId id="309" r:id="rId11"/>
    <p:sldId id="313" r:id="rId12"/>
    <p:sldId id="314" r:id="rId13"/>
    <p:sldId id="320" r:id="rId14"/>
    <p:sldId id="316" r:id="rId15"/>
    <p:sldId id="315" r:id="rId16"/>
    <p:sldId id="312" r:id="rId17"/>
    <p:sldId id="303" r:id="rId18"/>
    <p:sldId id="317" r:id="rId19"/>
    <p:sldId id="319" r:id="rId20"/>
    <p:sldId id="321" r:id="rId21"/>
    <p:sldId id="323" r:id="rId22"/>
    <p:sldId id="326" r:id="rId23"/>
    <p:sldId id="322" r:id="rId24"/>
    <p:sldId id="324" r:id="rId25"/>
    <p:sldId id="325" r:id="rId26"/>
    <p:sldId id="294" r:id="rId27"/>
    <p:sldId id="295" r:id="rId28"/>
    <p:sldId id="272" r:id="rId29"/>
    <p:sldId id="298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7"/>
    <a:srgbClr val="DCCC6A"/>
    <a:srgbClr val="54585A"/>
    <a:srgbClr val="FFCC00"/>
    <a:srgbClr val="004376"/>
    <a:srgbClr val="F9F6E5"/>
    <a:srgbClr val="FF640F"/>
    <a:srgbClr val="B3A369"/>
    <a:srgbClr val="6D613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6" autoAdjust="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1205" y="13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7:55.1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930 405 24575,'70'1'0,"77"-3"0,-143 2 0,-1 0 0,1-1 0,-1 1 0,0-1 0,1 0 0,-1 0 0,0 0 0,0 0 0,4-3 0,-6 4 0,-1 0 0,0-1 0,1 1 0,-1 0 0,0-1 0,1 1 0,-1 0 0,0-1 0,0 1 0,1 0 0,-1-1 0,0 1 0,0-1 0,1 1 0,-1 0 0,0-1 0,0 1 0,0-1 0,0 1 0,0-1 0,0 1 0,0-1 0,0 1 0,0-1 0,0 0 0,-1 0 0,1-1 0,-1 1 0,1 0 0,-1 0 0,0 0 0,0-1 0,0 1 0,0 0 0,0 0 0,0 0 0,0 0 0,-2-1 0,-36-28 0,0 3 0,-2 1 0,-1 2 0,-2 1 0,0 3 0,0 2 0,-80-22 0,68 31 0,42 8 0,0-1 0,0 0 0,0-2 0,-16-5 0,1-4 0,-1 1 0,-1 2 0,1 1 0,-2 2 0,1 0 0,-1 3 0,-34-2 0,-6 8 0,50 0 0,-1-1 0,1-1 0,0-1 0,-41-7 0,52 4-98,-1 0 0,1-1 0,0 0 0,0-1 0,-11-8 0,13 8-679,-16-9-6049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6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2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7:58.2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647 1 24575,'-622'0'-1365,"598"0"-5461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03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1872 88 24575,'4'-3'0,"-1"0"0,1 1 0,0-1 0,1 1 0,-1 0 0,0 0 0,1 0 0,-1 1 0,1-1 0,0 1 0,7-1 0,56-2 0,-52 4 0,16 0 0,2 0 0,0-2 0,0-1 0,42-9 0,-51 4 0,-25 8 0,1-1 0,-1 1 0,0 0 0,0 0 0,0 0 0,0 0 0,0 0 0,0 0 0,0 0 0,1 0 0,-1 0 0,0 0 0,0 0 0,0-1 0,0 1 0,0 0 0,0 0 0,0 0 0,0 0 0,0 0 0,0 0 0,0 0 0,0-1 0,0 1 0,0 0 0,0 0 0,1 0 0,-1 0 0,0 0 0,0-1 0,0 1 0,-1 0 0,1 0 0,0 0 0,0 0 0,0 0 0,0 0 0,0-1 0,0 1 0,0 0 0,0 0 0,0 0 0,0 0 0,0 0 0,0 0 0,0 0 0,0-1 0,0 1 0,-1 0 0,1 0 0,0 0 0,0 0 0,0 0 0,0 0 0,0 0 0,0 0 0,-1 0 0,1 0 0,0 0 0,0 0 0,0 0 0,0 0 0,0 0 0,0 0 0,-1 0 0,-43-8 0,30 6 0,-181-13 0,-230 12 0,236 5 0,-1163-1-1365,1322-1-5461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06.3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07.7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08.3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10.5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24575,'19'0'0,"26"0"0,34 0 0,27 0 0,10 0 0,-10 0 0,-17 0 0,-20 0 0,-17 0 0,-7 0 0,-2 0 0,6 0 0,-1 0 0,-3 0 0,-5 0 0,-4 0 0,-3 0 0,-8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8:15.2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747 87 24575,'296'0'0,"-644"-17"0,59-17 0,190 30 0,75 4 0,1 0 0,-1-2 0,1-1 0,-26-5 0,25 2-341,-1 2 0,0 0-1,-35 0 1,30 3-6485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2T04:19:01.3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3d91aba2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e3d91aba2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3d91aba2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3d91aba2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216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  <p:sldLayoutId id="2147483706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6/11/2023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hristophm.github.io/interpretable-ml-book/explanation.html#good-explanation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7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2" Type="http://schemas.openxmlformats.org/officeDocument/2006/relationships/image" Target="../media/image1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4.xml"/><Relationship Id="rId5" Type="http://schemas.openxmlformats.org/officeDocument/2006/relationships/customXml" Target="../ink/ink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en-US" sz="5000" b="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br>
              <a:rPr lang="en-US" sz="5000" b="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r>
              <a:rPr lang="en-US" sz="5000" b="0" i="0" u="none" strike="noStrike" dirty="0">
                <a:solidFill>
                  <a:srgbClr val="000000"/>
                </a:solidFill>
                <a:effectLst/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Explainability for Proactive Robot Assistance</a:t>
            </a:r>
            <a:br>
              <a:rPr lang="en-US" sz="5000" b="0" dirty="0">
                <a:effectLst/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br>
              <a:rPr lang="en-US" sz="5000" dirty="0"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endParaRPr lang="en-US" sz="5000" dirty="0"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28" y="4754335"/>
            <a:ext cx="8906692" cy="6259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Presentation for Montai Health</a:t>
            </a:r>
          </a:p>
          <a:p>
            <a:r>
              <a:rPr lang="en-US" dirty="0"/>
              <a:t>By Amirtha Varshini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3EDD-0AA8-5A75-DB89-5213F835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Process</a:t>
            </a:r>
          </a:p>
        </p:txBody>
      </p:sp>
      <p:pic>
        <p:nvPicPr>
          <p:cNvPr id="4" name="Google Shape;268;p41">
            <a:extLst>
              <a:ext uri="{FF2B5EF4-FFF2-40B4-BE49-F238E27FC236}">
                <a16:creationId xmlns:a16="http://schemas.microsoft.com/office/drawing/2014/main" id="{D510CD8C-7BDB-0634-419F-419E454C5F6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3288" y="1215483"/>
            <a:ext cx="4616262" cy="45723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DE25-4E61-2AAB-2659-10795560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Created a small-controlled temporal dataset and trained the spatio-temporal model on it</a:t>
            </a:r>
          </a:p>
          <a:p>
            <a:endParaRPr lang="en-US" dirty="0"/>
          </a:p>
          <a:p>
            <a:r>
              <a:rPr lang="en-US" dirty="0"/>
              <a:t>Dataset has 3 unique scenarios – such as making coffee, preparing cereal, and a random activity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 baselines on this model to check the quality of the explanations</a:t>
            </a:r>
          </a:p>
        </p:txBody>
      </p:sp>
    </p:spTree>
    <p:extLst>
      <p:ext uri="{BB962C8B-B14F-4D97-AF65-F5344CB8AC3E}">
        <p14:creationId xmlns:p14="http://schemas.microsoft.com/office/powerpoint/2010/main" val="2421930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3EDD-0AA8-5A75-DB89-5213F835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Sample Dataset scenario</a:t>
            </a:r>
          </a:p>
        </p:txBody>
      </p:sp>
      <p:pic>
        <p:nvPicPr>
          <p:cNvPr id="4" name="Google Shape;268;p41">
            <a:extLst>
              <a:ext uri="{FF2B5EF4-FFF2-40B4-BE49-F238E27FC236}">
                <a16:creationId xmlns:a16="http://schemas.microsoft.com/office/drawing/2014/main" id="{D510CD8C-7BDB-0634-419F-419E454C5F6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83288" y="1215483"/>
            <a:ext cx="4616262" cy="45723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844F7A3-568F-E285-A01E-B583526ECA9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4178725"/>
              </p:ext>
            </p:extLst>
          </p:nvPr>
        </p:nvGraphicFramePr>
        <p:xfrm>
          <a:off x="6197600" y="1216025"/>
          <a:ext cx="5050503" cy="51281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3062">
                  <a:extLst>
                    <a:ext uri="{9D8B030D-6E8A-4147-A177-3AD203B41FA5}">
                      <a16:colId xmlns:a16="http://schemas.microsoft.com/office/drawing/2014/main" val="1626377112"/>
                    </a:ext>
                  </a:extLst>
                </a:gridCol>
                <a:gridCol w="825694">
                  <a:extLst>
                    <a:ext uri="{9D8B030D-6E8A-4147-A177-3AD203B41FA5}">
                      <a16:colId xmlns:a16="http://schemas.microsoft.com/office/drawing/2014/main" val="3117125891"/>
                    </a:ext>
                  </a:extLst>
                </a:gridCol>
                <a:gridCol w="1509528">
                  <a:extLst>
                    <a:ext uri="{9D8B030D-6E8A-4147-A177-3AD203B41FA5}">
                      <a16:colId xmlns:a16="http://schemas.microsoft.com/office/drawing/2014/main" val="613480623"/>
                    </a:ext>
                  </a:extLst>
                </a:gridCol>
                <a:gridCol w="2172219">
                  <a:extLst>
                    <a:ext uri="{9D8B030D-6E8A-4147-A177-3AD203B41FA5}">
                      <a16:colId xmlns:a16="http://schemas.microsoft.com/office/drawing/2014/main" val="2058251626"/>
                    </a:ext>
                  </a:extLst>
                </a:gridCol>
              </a:tblGrid>
              <a:tr h="68160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START TIME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ACTION –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Encoded in x and x_t+1 graphs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Human questions 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Sample explanation expected( for cases when base model correctly performs the action)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6944541"/>
                  </a:ext>
                </a:extLst>
              </a:tr>
              <a:tr h="4415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Base state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162843"/>
                  </a:ext>
                </a:extLst>
              </a:tr>
              <a:tr h="54241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to counter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was coffee moved to counter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it is  time t_6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61235"/>
                  </a:ext>
                </a:extLst>
              </a:tr>
              <a:tr h="63246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Milk to counter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did milk move to counter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coffee was on the counter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862003"/>
                  </a:ext>
                </a:extLst>
              </a:tr>
              <a:tr h="79006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Cup to counter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did cup move to counter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coffee </a:t>
                      </a:r>
                      <a:r>
                        <a:rPr lang="en" sz="11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milk was on the counter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986430"/>
                  </a:ext>
                </a:extLst>
              </a:tr>
              <a:tr h="4915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Coffee to cabinet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did coffee move to cabinet again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it is time t_13 ( coffee is prepared by now)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9633"/>
                  </a:ext>
                </a:extLst>
              </a:tr>
              <a:tr h="4915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Milk to fridge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did milk move to fridge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coffee is in the cabinet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059102"/>
                  </a:ext>
                </a:extLst>
              </a:tr>
              <a:tr h="49155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Cup to  rack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Why did cup move back to the rack ?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Because coffee is in the cabinet and milk is in the fridge.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800" marR="50800" marT="50800" marB="50800">
                    <a:lnL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3A3A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02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03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3527-60C0-0E5F-8C11-233B6FD8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GNNExplainer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0079E-E7AD-6A63-3424-2DA6915E3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34864" y="2718525"/>
            <a:ext cx="3726426" cy="2718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dk1"/>
                </a:solidFill>
                <a:highlight>
                  <a:schemeClr val="lt1"/>
                </a:highlight>
              </a:rPr>
              <a:t>Finding a subgraph in the computation graph, that minimizes the difference in the prediction scores using the whole computation graph and the minimal graph</a:t>
            </a:r>
          </a:p>
          <a:p>
            <a:endParaRPr lang="en-US" sz="1700" dirty="0"/>
          </a:p>
        </p:txBody>
      </p:sp>
      <p:pic>
        <p:nvPicPr>
          <p:cNvPr id="5" name="Google Shape;260;p40">
            <a:extLst>
              <a:ext uri="{FF2B5EF4-FFF2-40B4-BE49-F238E27FC236}">
                <a16:creationId xmlns:a16="http://schemas.microsoft.com/office/drawing/2014/main" id="{A1C92D48-110C-5C95-499E-3A23480B334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9413" y="2260126"/>
            <a:ext cx="5991890" cy="240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0DF36-F81E-579E-F66D-03698AF34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860" y="4210036"/>
            <a:ext cx="4116946" cy="45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83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91;p44">
            <a:extLst>
              <a:ext uri="{FF2B5EF4-FFF2-40B4-BE49-F238E27FC236}">
                <a16:creationId xmlns:a16="http://schemas.microsoft.com/office/drawing/2014/main" id="{D3562B32-EF04-28BF-1072-6354954834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9768" y="1800532"/>
            <a:ext cx="4542503" cy="325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92;p44">
            <a:extLst>
              <a:ext uri="{FF2B5EF4-FFF2-40B4-BE49-F238E27FC236}">
                <a16:creationId xmlns:a16="http://schemas.microsoft.com/office/drawing/2014/main" id="{45588745-2CFE-5FE2-94E5-97A38F9C9E1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697" y="1612490"/>
            <a:ext cx="5417574" cy="37165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27C04C-B53C-F871-66E9-AF1B98809E88}"/>
              </a:ext>
            </a:extLst>
          </p:cNvPr>
          <p:cNvSpPr txBox="1">
            <a:spLocks/>
          </p:cNvSpPr>
          <p:nvPr/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Results from </a:t>
            </a:r>
            <a:r>
              <a:rPr lang="en-US" dirty="0" err="1"/>
              <a:t>GNNExplainer</a:t>
            </a:r>
            <a:r>
              <a:rPr lang="en-US" dirty="0"/>
              <a:t> – explain output of node 2</a:t>
            </a:r>
          </a:p>
        </p:txBody>
      </p:sp>
    </p:spTree>
    <p:extLst>
      <p:ext uri="{BB962C8B-B14F-4D97-AF65-F5344CB8AC3E}">
        <p14:creationId xmlns:p14="http://schemas.microsoft.com/office/powerpoint/2010/main" val="390449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09" y="54295"/>
            <a:ext cx="7887928" cy="1189266"/>
          </a:xfrm>
        </p:spPr>
        <p:txBody>
          <a:bodyPr anchor="t"/>
          <a:lstStyle/>
          <a:p>
            <a:r>
              <a:rPr lang="en-US" dirty="0"/>
              <a:t>Comparing Baselines on the model – with manual and qualitative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0EA5F8B-1596-9C4F-971B-06A769652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40873"/>
              </p:ext>
            </p:extLst>
          </p:nvPr>
        </p:nvGraphicFramePr>
        <p:xfrm>
          <a:off x="724309" y="1252410"/>
          <a:ext cx="10130504" cy="3767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898">
                  <a:extLst>
                    <a:ext uri="{9D8B030D-6E8A-4147-A177-3AD203B41FA5}">
                      <a16:colId xmlns:a16="http://schemas.microsoft.com/office/drawing/2014/main" val="3256326846"/>
                    </a:ext>
                  </a:extLst>
                </a:gridCol>
                <a:gridCol w="3105354">
                  <a:extLst>
                    <a:ext uri="{9D8B030D-6E8A-4147-A177-3AD203B41FA5}">
                      <a16:colId xmlns:a16="http://schemas.microsoft.com/office/drawing/2014/main" val="2730606802"/>
                    </a:ext>
                  </a:extLst>
                </a:gridCol>
                <a:gridCol w="2532626">
                  <a:extLst>
                    <a:ext uri="{9D8B030D-6E8A-4147-A177-3AD203B41FA5}">
                      <a16:colId xmlns:a16="http://schemas.microsoft.com/office/drawing/2014/main" val="803176763"/>
                    </a:ext>
                  </a:extLst>
                </a:gridCol>
                <a:gridCol w="2532626">
                  <a:extLst>
                    <a:ext uri="{9D8B030D-6E8A-4147-A177-3AD203B41FA5}">
                      <a16:colId xmlns:a16="http://schemas.microsoft.com/office/drawing/2014/main" val="1559363002"/>
                    </a:ext>
                  </a:extLst>
                </a:gridCol>
              </a:tblGrid>
              <a:tr h="271848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Pros observed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Cons observed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707990"/>
                  </a:ext>
                </a:extLst>
              </a:tr>
              <a:tr h="998803">
                <a:tc>
                  <a:txBody>
                    <a:bodyPr/>
                    <a:lstStyle/>
                    <a:p>
                      <a:r>
                        <a:rPr lang="en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GNNExplainer</a:t>
                      </a: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Computes the importance of graph entities (node/edge/node feature) by maximizing mutual information</a:t>
                      </a: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Results were good in certain cases – especially during the middle of an activity when multiple objects were taken out</a:t>
                      </a: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Widely fluctuating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107441"/>
                  </a:ext>
                </a:extLst>
              </a:tr>
              <a:tr h="829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Saliency ( SA) </a:t>
                      </a:r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Measures node importance as the weight on every node after computing the gradient of the output with respect to node features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Stable outputs, though they were worse than the previous methods.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Gradient methods do not work well with discrete inputs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052854"/>
                  </a:ext>
                </a:extLst>
              </a:tr>
              <a:tr h="1314067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Integrated Gradients (IG)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Avoids the saturation problem of the gradient-based method Saliency by accumulating gradients over the path from a baseline input (zero-vector) and the input at hand</a:t>
                      </a: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Same as 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Baseline for graph with no node features is not trivial</a:t>
                      </a:r>
                    </a:p>
                    <a:p>
                      <a:endParaRPr lang="en-US" sz="13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13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Approach – Attention Weights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CACF-7353-A1EB-5028-32B60322A3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311181" algn="l" rtl="0">
              <a:spcBef>
                <a:spcPts val="0"/>
              </a:spcBef>
              <a:spcAft>
                <a:spcPts val="0"/>
              </a:spcAft>
              <a:buSzPct val="124390"/>
              <a:buChar char="●"/>
            </a:pPr>
            <a:r>
              <a:rPr lang="en-US" sz="2400" dirty="0"/>
              <a:t>Leverage attention weights of the model</a:t>
            </a:r>
          </a:p>
          <a:p>
            <a:pPr marL="457200" lvl="0" indent="-311181" algn="l" rtl="0">
              <a:spcBef>
                <a:spcPts val="0"/>
              </a:spcBef>
              <a:spcAft>
                <a:spcPts val="0"/>
              </a:spcAft>
              <a:buSzPct val="124390"/>
              <a:buChar char="●"/>
            </a:pPr>
            <a:endParaRPr lang="en-US" dirty="0"/>
          </a:p>
          <a:p>
            <a:pPr marL="457200" lvl="0" indent="-311181" algn="l" rtl="0">
              <a:spcBef>
                <a:spcPts val="0"/>
              </a:spcBef>
              <a:spcAft>
                <a:spcPts val="0"/>
              </a:spcAft>
              <a:buSzPct val="124390"/>
              <a:buChar char="●"/>
            </a:pPr>
            <a:r>
              <a:rPr lang="en-US" sz="2400" dirty="0"/>
              <a:t>Compare the four different edges (incoming/outgoing from both the nodes) in one-hop neighborhood</a:t>
            </a:r>
          </a:p>
          <a:p>
            <a:pPr marL="146019" lvl="0" indent="0" algn="l" rtl="0">
              <a:spcBef>
                <a:spcPts val="0"/>
              </a:spcBef>
              <a:spcAft>
                <a:spcPts val="0"/>
              </a:spcAft>
              <a:buSzPct val="124390"/>
              <a:buNone/>
            </a:pPr>
            <a:endParaRPr lang="en-US" sz="2400" dirty="0"/>
          </a:p>
          <a:p>
            <a:pPr marL="457200" lvl="0" indent="-300386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Get top features across the above with normalization</a:t>
            </a:r>
          </a:p>
          <a:p>
            <a:endParaRPr lang="en-US" dirty="0"/>
          </a:p>
        </p:txBody>
      </p:sp>
      <p:pic>
        <p:nvPicPr>
          <p:cNvPr id="8" name="Google Shape;298;p45">
            <a:extLst>
              <a:ext uri="{FF2B5EF4-FFF2-40B4-BE49-F238E27FC236}">
                <a16:creationId xmlns:a16="http://schemas.microsoft.com/office/drawing/2014/main" id="{BC48F3E3-5950-642B-4E4E-CB0BC3A887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305" y="1938394"/>
            <a:ext cx="6462726" cy="27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13BC9-E705-396F-C45C-F2748EA2F9C1}"/>
              </a:ext>
            </a:extLst>
          </p:cNvPr>
          <p:cNvSpPr txBox="1"/>
          <p:nvPr/>
        </p:nvSpPr>
        <p:spPr>
          <a:xfrm>
            <a:off x="691668" y="476137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Heat map of input graph and corresponding attention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0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2D18-84AC-0C46-A67D-FB13595DA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Explain cup(8) moving to counter(2) from rack when coffee , and milk are on the counter</a:t>
            </a:r>
            <a:endParaRPr lang="en-US" dirty="0"/>
          </a:p>
        </p:txBody>
      </p:sp>
      <p:pic>
        <p:nvPicPr>
          <p:cNvPr id="6" name="Google Shape;310;p47">
            <a:extLst>
              <a:ext uri="{FF2B5EF4-FFF2-40B4-BE49-F238E27FC236}">
                <a16:creationId xmlns:a16="http://schemas.microsoft.com/office/drawing/2014/main" id="{26437548-597D-BF7C-87E6-2FE7F7B332F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00" y="2054942"/>
            <a:ext cx="5113313" cy="4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6;p48">
            <a:extLst>
              <a:ext uri="{FF2B5EF4-FFF2-40B4-BE49-F238E27FC236}">
                <a16:creationId xmlns:a16="http://schemas.microsoft.com/office/drawing/2014/main" id="{6D057C79-BD3C-1ED0-29C2-8663E48D4C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354" y="2159555"/>
            <a:ext cx="6364073" cy="412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07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EC9D2-1E5F-3038-427D-0203DB8DF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1215485"/>
            <a:ext cx="10205720" cy="4225650"/>
          </a:xfrm>
        </p:spPr>
        <p:txBody>
          <a:bodyPr>
            <a:noAutofit/>
          </a:bodyPr>
          <a:lstStyle/>
          <a:p>
            <a:pPr marL="434340" lvl="0" indent="0" algn="l" rtl="0">
              <a:lnSpc>
                <a:spcPct val="218181"/>
              </a:lnSpc>
              <a:spcBef>
                <a:spcPts val="2200"/>
              </a:spcBef>
              <a:spcAft>
                <a:spcPts val="0"/>
              </a:spcAft>
              <a:buClr>
                <a:srgbClr val="292929"/>
              </a:buClr>
              <a:buSzPct val="100000"/>
              <a:buNone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School of thought on using attention for explanations</a:t>
            </a:r>
          </a:p>
          <a:p>
            <a:pPr marL="749300" lvl="0" indent="-314960" algn="l" rtl="0">
              <a:lnSpc>
                <a:spcPct val="218181"/>
              </a:lnSpc>
              <a:spcBef>
                <a:spcPts val="22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rabicPeriod"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Attention weights should correlate with feature importance measures (e.g., gradient-based measures);</a:t>
            </a:r>
          </a:p>
          <a:p>
            <a:pPr marL="749300" lvl="0" indent="-31496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rabicPeriod"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Alternative (or counterfactual) attention weight configurations ought to yield corresponding changes in prediction (and if they do not, then they are equally plausible as explanations).</a:t>
            </a:r>
          </a:p>
          <a:p>
            <a:pPr marL="434340" lvl="0" indent="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None/>
            </a:pPr>
            <a:endParaRPr lang="en-US" sz="1500" dirty="0">
              <a:solidFill>
                <a:srgbClr val="292929"/>
              </a:solidFill>
              <a:highlight>
                <a:srgbClr val="FFFFFF"/>
              </a:highlight>
              <a:sym typeface="Georgia"/>
            </a:endParaRPr>
          </a:p>
          <a:p>
            <a:pPr marL="434340" lvl="0" indent="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None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Analysis from my experiments:</a:t>
            </a:r>
          </a:p>
          <a:p>
            <a:pPr marL="891540" lvl="0" indent="-457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AutoNum type="arabicPeriod"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Implausible edges could become explanations  - this is not acceptable</a:t>
            </a:r>
          </a:p>
          <a:p>
            <a:pPr marL="891540" lvl="0" indent="-457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AutoNum type="arabicPeriod"/>
            </a:pPr>
            <a:r>
              <a:rPr lang="en-US" sz="1500" dirty="0">
                <a:solidFill>
                  <a:srgbClr val="292929"/>
                </a:solidFill>
                <a:highlight>
                  <a:srgbClr val="FFFFFF"/>
                </a:highlight>
                <a:sym typeface="Georgia"/>
              </a:rPr>
              <a:t>Time could not be explained, as attention corresponds to the adjacency matrix structure</a:t>
            </a:r>
          </a:p>
          <a:p>
            <a:pPr marL="891540" lvl="0" indent="-457200" algn="l" rtl="0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AutoNum type="arabicPeriod"/>
            </a:pPr>
            <a:r>
              <a:rPr lang="en-US" sz="1500" b="0" i="0" u="none" strike="noStrike" dirty="0">
                <a:solidFill>
                  <a:srgbClr val="595959"/>
                </a:solidFill>
                <a:effectLst/>
              </a:rPr>
              <a:t>Explanations during removal of objects in an a</a:t>
            </a:r>
            <a:r>
              <a:rPr lang="en-US" sz="1500" dirty="0">
                <a:solidFill>
                  <a:srgbClr val="595959"/>
                </a:solidFill>
              </a:rPr>
              <a:t>ctivity</a:t>
            </a:r>
            <a:r>
              <a:rPr lang="en-US" sz="1500" b="0" i="0" u="none" strike="noStrike" dirty="0">
                <a:solidFill>
                  <a:srgbClr val="595959"/>
                </a:solidFill>
                <a:effectLst/>
              </a:rPr>
              <a:t> are not right</a:t>
            </a:r>
            <a:endParaRPr lang="en-US" sz="1500" dirty="0">
              <a:solidFill>
                <a:srgbClr val="292929"/>
              </a:solidFill>
              <a:highlight>
                <a:srgbClr val="FFFFFF"/>
              </a:highlight>
              <a:sym typeface="Georgia"/>
            </a:endParaRPr>
          </a:p>
          <a:p>
            <a:endParaRPr lang="en-US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as an explanation</a:t>
            </a:r>
          </a:p>
        </p:txBody>
      </p:sp>
    </p:spTree>
    <p:extLst>
      <p:ext uri="{BB962C8B-B14F-4D97-AF65-F5344CB8AC3E}">
        <p14:creationId xmlns:p14="http://schemas.microsoft.com/office/powerpoint/2010/main" val="2233663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EC9D2-1E5F-3038-427D-0203DB8DF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06532"/>
            <a:ext cx="4831080" cy="4225650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Counterfactuals are </a:t>
            </a:r>
            <a:r>
              <a:rPr lang="en" dirty="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human-friendly explanations</a:t>
            </a: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dirty="0">
                <a:solidFill>
                  <a:srgbClr val="333333"/>
                </a:solidFill>
                <a:highlight>
                  <a:srgbClr val="FFFFFF"/>
                </a:highlight>
              </a:rPr>
              <a:t>contrastive to the current instance and selective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Approach – Counterfactuals</a:t>
            </a:r>
          </a:p>
        </p:txBody>
      </p:sp>
      <p:pic>
        <p:nvPicPr>
          <p:cNvPr id="1026" name="Picture 2" descr="Crash Course in Causality: Diverse Counterfactual Explanations (DiCE) | by  Saketh Ram Gangam | AI Skunks | Apr, 2023 | Medium">
            <a:extLst>
              <a:ext uri="{FF2B5EF4-FFF2-40B4-BE49-F238E27FC236}">
                <a16:creationId xmlns:a16="http://schemas.microsoft.com/office/drawing/2014/main" id="{130D5AF1-7B9B-D294-6DEE-022E55C1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80" y="2305436"/>
            <a:ext cx="5599430" cy="254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21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4F193-5091-38C0-B350-CBD338C5F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160" y="1428843"/>
            <a:ext cx="11673840" cy="4225652"/>
          </a:xfrm>
        </p:spPr>
        <p:txBody>
          <a:bodyPr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Modified Process: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For a node  that needs explanation at time t: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9685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Loop through all seen edges in the dataset(prior info) and switch them on, one by one : 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If switching to this edge  leads to a different prediction for the node in observation, the original edge is a counterfactual</a:t>
            </a: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sz="16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/>
              <a:t>    Change the time instance across 6 values: 3 steps in past, 3 steps in future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         If this new time instance leads to a different prediction for the node in observation, then time is a counterfactual</a:t>
            </a:r>
          </a:p>
          <a:p>
            <a:endParaRPr lang="en-US" sz="1600" dirty="0"/>
          </a:p>
          <a:p>
            <a:endParaRPr lang="en-US"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</a:rPr>
              <a:t>Example Explanations: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</a:rPr>
              <a:t>Presence of coffee on counter is necessary for movement of cup to counter.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Milk moved to counter because it is time ‘x’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80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model to be explained – </a:t>
            </a:r>
          </a:p>
          <a:p>
            <a:pPr marL="0" indent="0"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graph neural network model (GNN) that performs spatio-temporal object tracking and models the future movement of objects in an environment. </a:t>
            </a: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None/>
            </a:pP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Google Shape;153;p23">
            <a:extLst>
              <a:ext uri="{FF2B5EF4-FFF2-40B4-BE49-F238E27FC236}">
                <a16:creationId xmlns:a16="http://schemas.microsoft.com/office/drawing/2014/main" id="{B6111001-F563-0D26-B1A4-790B876747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620" y="2647756"/>
            <a:ext cx="10408260" cy="36006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Counterfactuals – Metrics Generation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4F193-5091-38C0-B350-CBD338C5F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" y="1124043"/>
            <a:ext cx="7559040" cy="4225652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00" u="sng" dirty="0">
                <a:sym typeface="Calibri"/>
              </a:rPr>
              <a:t>Created ground truth in the entire dataset for evaluating explanations: </a:t>
            </a:r>
          </a:p>
          <a:p>
            <a:pPr>
              <a:spcBef>
                <a:spcPts val="1200"/>
              </a:spcBef>
              <a:buClr>
                <a:schemeClr val="dk1"/>
              </a:buClr>
              <a:buSzPts val="358"/>
            </a:pPr>
            <a:r>
              <a:rPr lang="en-US" sz="1600" dirty="0">
                <a:sym typeface="Calibri"/>
              </a:rPr>
              <a:t>Time is a GT Explanation for the movement of the first transition in the activity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</a:pPr>
            <a:r>
              <a:rPr lang="en-US" sz="1600" dirty="0">
                <a:sym typeface="Calibri"/>
              </a:rPr>
              <a:t>For subsequent transitions in the same activity, edges are a GT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00" dirty="0">
                <a:sym typeface="Calibri"/>
              </a:rPr>
              <a:t>Note: activities occur sequentially and do not overlap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Font typeface="Arial"/>
              <a:buNone/>
            </a:pPr>
            <a:endParaRPr lang="en-US" sz="1600" dirty="0"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00" u="sng" dirty="0">
                <a:sym typeface="Calibri"/>
              </a:rPr>
              <a:t>Created new metrics for evaluation: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r>
              <a:rPr lang="en-US" sz="1600" dirty="0">
                <a:sym typeface="Calibri"/>
              </a:rPr>
              <a:t>Soft Recall : Give a high score when even one generated explanation matches with an expected ground truth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r>
              <a:rPr lang="en-US" sz="1600" dirty="0">
                <a:sym typeface="Calibri"/>
              </a:rPr>
              <a:t>Precision: 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Aims to penalize False positives, i.e. unrelated extra explanations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Edge_Combined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 F1_Score =2*precision*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soft_recall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 / (precision +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soft_recall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)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Time_metric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: Analogous to Edge </a:t>
            </a:r>
            <a:r>
              <a:rPr lang="en-US" sz="1600" dirty="0" err="1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soft_recall</a:t>
            </a:r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  <a:sym typeface="Calibri"/>
              </a:rPr>
              <a:t> metric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endParaRPr lang="en-US" sz="1600" dirty="0">
              <a:solidFill>
                <a:schemeClr val="dk1"/>
              </a:solidFill>
              <a:highlight>
                <a:schemeClr val="lt1"/>
              </a:highlight>
              <a:sym typeface="Calibri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None/>
            </a:pPr>
            <a:endParaRPr lang="en-US" sz="1600" dirty="0"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358"/>
              <a:buFont typeface="Arial"/>
              <a:buNone/>
            </a:pPr>
            <a:endParaRPr lang="en-US" sz="1600" dirty="0">
              <a:sym typeface="Calibri"/>
            </a:endParaRPr>
          </a:p>
          <a:p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328EE-5FBC-2926-C60C-D21CE6502EC1}"/>
              </a:ext>
            </a:extLst>
          </p:cNvPr>
          <p:cNvSpPr/>
          <p:nvPr/>
        </p:nvSpPr>
        <p:spPr>
          <a:xfrm>
            <a:off x="10505440" y="1727137"/>
            <a:ext cx="1066800" cy="2845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FBD89-A794-7B73-9027-67F682AD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523" y="1710632"/>
            <a:ext cx="3708477" cy="34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0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Counterfactuals - threshold</a:t>
            </a:r>
          </a:p>
        </p:txBody>
      </p:sp>
      <p:pic>
        <p:nvPicPr>
          <p:cNvPr id="4" name="Google Shape;338;p52">
            <a:extLst>
              <a:ext uri="{FF2B5EF4-FFF2-40B4-BE49-F238E27FC236}">
                <a16:creationId xmlns:a16="http://schemas.microsoft.com/office/drawing/2014/main" id="{5754EB4C-99B1-7890-0D16-2B7942704E9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60497" y="1215483"/>
            <a:ext cx="5452454" cy="42256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5EC9D2-1E5F-3038-427D-0203DB8DF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051" y="1875883"/>
            <a:ext cx="5613400" cy="4225652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highlight>
                  <a:schemeClr val="lt1"/>
                </a:highlight>
              </a:rPr>
              <a:t>Observation: expecting a different prediction at the node did not give sufficient explanations.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highlight>
                  <a:schemeClr val="lt1"/>
                </a:highlight>
              </a:rPr>
              <a:t>So suggested threshold approach:</a:t>
            </a: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>
                <a:highlight>
                  <a:schemeClr val="lt1"/>
                </a:highlight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600" dirty="0"/>
              <a:t>Compare ( new confidence score (with the new x matrix) of the old predicted edge - original confidence score of the old predicted edge ) to thresh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B22F08-DCFC-725D-CC0C-A910BAC16150}"/>
              </a:ext>
            </a:extLst>
          </p:cNvPr>
          <p:cNvSpPr txBox="1"/>
          <p:nvPr/>
        </p:nvSpPr>
        <p:spPr>
          <a:xfrm>
            <a:off x="924560" y="543159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analysis is over the cooking activity in the dataset only - since running counterfactuals is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339678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6F12-FA81-8AFA-7468-B9ADD6F6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8" y="-183336"/>
            <a:ext cx="3932767" cy="1600200"/>
          </a:xfrm>
        </p:spPr>
        <p:txBody>
          <a:bodyPr/>
          <a:lstStyle/>
          <a:p>
            <a:r>
              <a:rPr lang="en-US" dirty="0"/>
              <a:t>Results of the edge and time metrics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4BD99-5685-06A4-666B-BE5B49228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1600" dirty="0">
                <a:solidFill>
                  <a:schemeClr val="dk1"/>
                </a:solidFill>
                <a:highlight>
                  <a:schemeClr val="lt1"/>
                </a:highlight>
              </a:rPr>
              <a:t>Good results were observed compared to all previous methods, so switched the model to the one trained on original HOMER dataset.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oogle Shape;373;p57">
            <a:extLst>
              <a:ext uri="{FF2B5EF4-FFF2-40B4-BE49-F238E27FC236}">
                <a16:creationId xmlns:a16="http://schemas.microsoft.com/office/drawing/2014/main" id="{F0DB01FC-9D5D-5071-4694-337C22D973E5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>
            <a:alphaModFix/>
          </a:blip>
          <a:srcRect t="3835" b="3835"/>
          <a:stretch>
            <a:fillRect/>
          </a:stretch>
        </p:blipFill>
        <p:spPr>
          <a:xfrm>
            <a:off x="4614862" y="1087120"/>
            <a:ext cx="7196137" cy="4983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911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2FD0BF-6BD3-99CF-022C-813A01AE1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Counterfactuals – Combined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4F193-5091-38C0-B350-CBD338C5F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" y="1693003"/>
            <a:ext cx="8910320" cy="4225652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Combined edge and time scores: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For every node in a step of the dataset(10 minutes apart):</a:t>
            </a: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If this step is the first movement of an activity sequence</a:t>
            </a: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	result = </a:t>
            </a:r>
            <a:r>
              <a:rPr lang="en-US" sz="1800" dirty="0" err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Time_metric</a:t>
            </a:r>
            <a:endParaRPr lang="en-US" sz="18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Else:</a:t>
            </a:r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result = Edge_Combined_F1_Score</a:t>
            </a:r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700" dirty="0"/>
              <a:t>Used this single metric to evaluate results across activities in the dataset and understand patterns.</a:t>
            </a:r>
          </a:p>
        </p:txBody>
      </p:sp>
    </p:spTree>
    <p:extLst>
      <p:ext uri="{BB962C8B-B14F-4D97-AF65-F5344CB8AC3E}">
        <p14:creationId xmlns:p14="http://schemas.microsoft.com/office/powerpoint/2010/main" val="175178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6D06D-1557-6C5A-1BA5-5ED3610E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066" y="1554479"/>
            <a:ext cx="7223013" cy="46331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AEA3D6-53DE-AEFB-544A-D157426B96C2}"/>
              </a:ext>
            </a:extLst>
          </p:cNvPr>
          <p:cNvCxnSpPr/>
          <p:nvPr/>
        </p:nvCxnSpPr>
        <p:spPr>
          <a:xfrm>
            <a:off x="2936240" y="1554479"/>
            <a:ext cx="58013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5BE811-7005-9D12-06D7-86FE83050AA7}"/>
              </a:ext>
            </a:extLst>
          </p:cNvPr>
          <p:cNvSpPr txBox="1"/>
          <p:nvPr/>
        </p:nvSpPr>
        <p:spPr>
          <a:xfrm>
            <a:off x="2936240" y="103081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Combined Edge-time metric vs Sequence length of activity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FBBABFE-E286-0E1C-3BBC-7CE3CB8E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40256E-F96F-738C-C768-E1DDBDB5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80" y="1616182"/>
            <a:ext cx="6779531" cy="41815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8FFE5A-5692-7D23-2852-BDAD8C696748}"/>
              </a:ext>
            </a:extLst>
          </p:cNvPr>
          <p:cNvCxnSpPr/>
          <p:nvPr/>
        </p:nvCxnSpPr>
        <p:spPr>
          <a:xfrm>
            <a:off x="2915920" y="1616182"/>
            <a:ext cx="5354320" cy="0"/>
          </a:xfrm>
          <a:prstGeom prst="line">
            <a:avLst/>
          </a:prstGeom>
          <a:ln>
            <a:solidFill>
              <a:srgbClr val="003057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8C17DA-042F-1AC5-3810-FB0E95C93295}"/>
              </a:ext>
            </a:extLst>
          </p:cNvPr>
          <p:cNvSpPr txBox="1"/>
          <p:nvPr/>
        </p:nvSpPr>
        <p:spPr>
          <a:xfrm>
            <a:off x="2519680" y="1060282"/>
            <a:ext cx="648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Edge-time metric vs Standard deviation of activity start times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B61B6C9-D1A2-040B-C569-5E7A7659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AD976-0C01-2988-5C05-6199C7DB79A7}"/>
              </a:ext>
            </a:extLst>
          </p:cNvPr>
          <p:cNvSpPr txBox="1"/>
          <p:nvPr/>
        </p:nvSpPr>
        <p:spPr>
          <a:xfrm>
            <a:off x="2905760" y="61851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Further work in progress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5E042A-48F0-47CE-AC4D-46C492F8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" y="-192847"/>
            <a:ext cx="11430000" cy="101476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8D1AF-183B-4EAF-B2A2-2E3ECD8E8512}"/>
              </a:ext>
            </a:extLst>
          </p:cNvPr>
          <p:cNvSpPr txBox="1"/>
          <p:nvPr/>
        </p:nvSpPr>
        <p:spPr>
          <a:xfrm>
            <a:off x="1079197" y="790462"/>
            <a:ext cx="100453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Knowing the problem statement–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we trying to explain ? Local instances or Model-level, Model-agnostic or Model-specific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are the attributions  ? Data’s relational structure (e.g. graph-like), input features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Who is the target audience ? ML model developer or end-user or domain expert or 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does the ideal explanation look like? Textual or visual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are the explanations evaluated ?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Quantitative – New metrics, Accuracy ( needs the ground truth)  , Fidelity , Sparsity 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(or) Qualitative – E.g. Rating with Amazon Mechanical Turk Users.</a:t>
            </a:r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CF91C-62C3-4C28-888D-EFF10EE348D0}"/>
              </a:ext>
            </a:extLst>
          </p:cNvPr>
          <p:cNvSpPr txBox="1"/>
          <p:nvPr/>
        </p:nvSpPr>
        <p:spPr>
          <a:xfrm>
            <a:off x="5943932" y="913054"/>
            <a:ext cx="21674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Title Goes Here</a:t>
            </a:r>
            <a:endParaRPr lang="en-US" sz="1500" b="1" dirty="0">
              <a:solidFill>
                <a:schemeClr val="bg1"/>
              </a:solidFill>
            </a:endParaRPr>
          </a:p>
        </p:txBody>
      </p:sp>
      <p:pic>
        <p:nvPicPr>
          <p:cNvPr id="27" name="Graphic 26" descr="Chemicals with solid fill">
            <a:extLst>
              <a:ext uri="{FF2B5EF4-FFF2-40B4-BE49-F238E27FC236}">
                <a16:creationId xmlns:a16="http://schemas.microsoft.com/office/drawing/2014/main" id="{60C9ED4D-FA0E-441D-98B3-F9A96BA7D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63" y="890515"/>
            <a:ext cx="436359" cy="4363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0A599E-B0EC-4892-971A-EF01C2577645}"/>
              </a:ext>
            </a:extLst>
          </p:cNvPr>
          <p:cNvSpPr txBox="1"/>
          <p:nvPr/>
        </p:nvSpPr>
        <p:spPr>
          <a:xfrm>
            <a:off x="1073340" y="4529757"/>
            <a:ext cx="100453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7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with domain experts to utilize prior information –  for ground truth, biases in the data.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build models with more explainability, leverage attention-based approaches. </a:t>
            </a:r>
          </a:p>
          <a:p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SW Practices – Maintain W&amp;B logging and git code commits for each experiment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Practices – Be aware of the latest papers, tools using social media, </a:t>
            </a:r>
            <a:r>
              <a:rPr lang="en-US" sz="17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github</a:t>
            </a: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repos,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PyTorch</a:t>
            </a:r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forums</a:t>
            </a:r>
            <a:endParaRPr lang="en-US" sz="1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905DB4-ED7B-4B1E-A64E-B4CE9889E868}"/>
              </a:ext>
            </a:extLst>
          </p:cNvPr>
          <p:cNvSpPr txBox="1"/>
          <p:nvPr/>
        </p:nvSpPr>
        <p:spPr>
          <a:xfrm>
            <a:off x="1079197" y="2828343"/>
            <a:ext cx="941608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baseline explainers on the model trained with simple data</a:t>
            </a: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E.g. Baselines  -  SHAP, LIME, Counterfactuals, Anchors – Applicable on GCNs, LSTMs as well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56AA56-8591-4E6D-A0F5-DC7B5936E687}"/>
              </a:ext>
            </a:extLst>
          </p:cNvPr>
          <p:cNvSpPr txBox="1"/>
          <p:nvPr/>
        </p:nvSpPr>
        <p:spPr>
          <a:xfrm>
            <a:off x="1079197" y="3706001"/>
            <a:ext cx="954592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7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the explanations qualitatively with the stakeholders  - to ensure everyone agrees as explanations are subjective in certain cases</a:t>
            </a:r>
            <a:endParaRPr lang="en-US" sz="17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" name="Graphic 7" descr="Chemicals with solid fill">
            <a:extLst>
              <a:ext uri="{FF2B5EF4-FFF2-40B4-BE49-F238E27FC236}">
                <a16:creationId xmlns:a16="http://schemas.microsoft.com/office/drawing/2014/main" id="{186177B1-3909-3E76-587A-4742FE0C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402" y="3121198"/>
            <a:ext cx="436359" cy="436359"/>
          </a:xfrm>
          <a:prstGeom prst="rect">
            <a:avLst/>
          </a:prstGeom>
        </p:spPr>
      </p:pic>
      <p:pic>
        <p:nvPicPr>
          <p:cNvPr id="9" name="Graphic 8" descr="Chemicals with solid fill">
            <a:extLst>
              <a:ext uri="{FF2B5EF4-FFF2-40B4-BE49-F238E27FC236}">
                <a16:creationId xmlns:a16="http://schemas.microsoft.com/office/drawing/2014/main" id="{A25EBB42-2D83-561D-D87B-2685F44A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01" y="4039061"/>
            <a:ext cx="436359" cy="436359"/>
          </a:xfrm>
          <a:prstGeom prst="rect">
            <a:avLst/>
          </a:prstGeom>
        </p:spPr>
      </p:pic>
      <p:pic>
        <p:nvPicPr>
          <p:cNvPr id="10" name="Graphic 9" descr="Chemicals with solid fill">
            <a:extLst>
              <a:ext uri="{FF2B5EF4-FFF2-40B4-BE49-F238E27FC236}">
                <a16:creationId xmlns:a16="http://schemas.microsoft.com/office/drawing/2014/main" id="{E8FD4A42-B79C-0DF8-7B95-A6FCBA6A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902" y="5896034"/>
            <a:ext cx="436359" cy="436359"/>
          </a:xfrm>
          <a:prstGeom prst="rect">
            <a:avLst/>
          </a:prstGeom>
        </p:spPr>
      </p:pic>
      <p:pic>
        <p:nvPicPr>
          <p:cNvPr id="11" name="Graphic 10" descr="Chemicals with solid fill">
            <a:extLst>
              <a:ext uri="{FF2B5EF4-FFF2-40B4-BE49-F238E27FC236}">
                <a16:creationId xmlns:a16="http://schemas.microsoft.com/office/drawing/2014/main" id="{BC93F45A-BA30-313B-70A1-96A618006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881" y="5052823"/>
            <a:ext cx="436359" cy="4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B020-5D57-E899-3945-762B24E6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 dirty="0"/>
              <a:t>Thank You 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QnA</a:t>
            </a:r>
          </a:p>
        </p:txBody>
      </p:sp>
    </p:spTree>
    <p:extLst>
      <p:ext uri="{BB962C8B-B14F-4D97-AF65-F5344CB8AC3E}">
        <p14:creationId xmlns:p14="http://schemas.microsoft.com/office/powerpoint/2010/main" val="109481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17284"/>
            <a:ext cx="6294119" cy="1189266"/>
          </a:xfrm>
        </p:spPr>
        <p:txBody>
          <a:bodyPr anchor="t"/>
          <a:lstStyle/>
          <a:p>
            <a:r>
              <a:rPr lang="en-US" dirty="0"/>
              <a:t>The dataset</a:t>
            </a:r>
          </a:p>
        </p:txBody>
      </p:sp>
      <p:pic>
        <p:nvPicPr>
          <p:cNvPr id="3" name="Google Shape;238;p36">
            <a:extLst>
              <a:ext uri="{FF2B5EF4-FFF2-40B4-BE49-F238E27FC236}">
                <a16:creationId xmlns:a16="http://schemas.microsoft.com/office/drawing/2014/main" id="{5EED99F8-A3D0-CEC6-1F81-95D250D5AA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1" y="1830536"/>
            <a:ext cx="11490959" cy="363554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5A5B97-4F63-14AC-CA2A-ADB5167D9FE0}"/>
                  </a:ext>
                </a:extLst>
              </p14:cNvPr>
              <p14:cNvContentPartPr/>
              <p14:nvPr/>
            </p14:nvContentPartPr>
            <p14:xfrm>
              <a:off x="8748360" y="1713600"/>
              <a:ext cx="428400" cy="14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5A5B97-4F63-14AC-CA2A-ADB5167D9F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360" y="1704960"/>
                <a:ext cx="446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CF9931-B40B-F3AA-8AB6-55C14B71FA5B}"/>
                  </a:ext>
                </a:extLst>
              </p14:cNvPr>
              <p14:cNvContentPartPr/>
              <p14:nvPr/>
            </p14:nvContentPartPr>
            <p14:xfrm>
              <a:off x="8890560" y="1808280"/>
              <a:ext cx="23292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CF9931-B40B-F3AA-8AB6-55C14B71FA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81920" y="1799640"/>
                <a:ext cx="250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F7C6C484-5F70-E06B-1F49-ED78571A5FEC}"/>
              </a:ext>
            </a:extLst>
          </p:cNvPr>
          <p:cNvGrpSpPr/>
          <p:nvPr/>
        </p:nvGrpSpPr>
        <p:grpSpPr>
          <a:xfrm>
            <a:off x="8388720" y="1778040"/>
            <a:ext cx="938880" cy="81720"/>
            <a:chOff x="8388720" y="1778040"/>
            <a:chExt cx="938880" cy="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7DAD7B7-F9B3-8CC0-D3A6-1587C059D01E}"/>
                    </a:ext>
                  </a:extLst>
                </p14:cNvPr>
                <p14:cNvContentPartPr/>
                <p14:nvPr/>
              </p14:nvContentPartPr>
              <p14:xfrm>
                <a:off x="8388720" y="1817640"/>
                <a:ext cx="811080" cy="32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7DAD7B7-F9B3-8CC0-D3A6-1587C059D0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79720" y="1808640"/>
                  <a:ext cx="828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BC99F6-E044-128B-ACB2-8C7DAC17D8A7}"/>
                    </a:ext>
                  </a:extLst>
                </p14:cNvPr>
                <p14:cNvContentPartPr/>
                <p14:nvPr/>
              </p14:nvContentPartPr>
              <p14:xfrm>
                <a:off x="9093240" y="1808280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BC99F6-E044-128B-ACB2-8C7DAC17D8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84240" y="1799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81BF7D-AA07-77E7-DA71-BB01847CF080}"/>
                    </a:ext>
                  </a:extLst>
                </p14:cNvPr>
                <p14:cNvContentPartPr/>
                <p14:nvPr/>
              </p14:nvContentPartPr>
              <p14:xfrm>
                <a:off x="8991360" y="1778040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81BF7D-AA07-77E7-DA71-BB01847CF08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82360" y="1769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20CFEA-96A5-BADD-EB42-B2055A799288}"/>
                    </a:ext>
                  </a:extLst>
                </p14:cNvPr>
                <p14:cNvContentPartPr/>
                <p14:nvPr/>
              </p14:nvContentPartPr>
              <p14:xfrm>
                <a:off x="8991360" y="1778040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20CFEA-96A5-BADD-EB42-B2055A7992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82360" y="1769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03E22F-4AA3-2D73-F1E5-4B669EEC8F92}"/>
                    </a:ext>
                  </a:extLst>
                </p14:cNvPr>
                <p14:cNvContentPartPr/>
                <p14:nvPr/>
              </p14:nvContentPartPr>
              <p14:xfrm>
                <a:off x="8951040" y="1808280"/>
                <a:ext cx="3765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03E22F-4AA3-2D73-F1E5-4B669EEC8F9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42040" y="1799640"/>
                  <a:ext cx="39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EA4A0A0-2DCC-C6C0-95CA-F028A9704A06}"/>
                    </a:ext>
                  </a:extLst>
                </p14:cNvPr>
                <p14:cNvContentPartPr/>
                <p14:nvPr/>
              </p14:nvContentPartPr>
              <p14:xfrm>
                <a:off x="8793720" y="1828080"/>
                <a:ext cx="375480" cy="3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EA4A0A0-2DCC-C6C0-95CA-F028A9704A0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84720" y="1819080"/>
                  <a:ext cx="39312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4522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17284"/>
            <a:ext cx="6294119" cy="1189266"/>
          </a:xfrm>
        </p:spPr>
        <p:txBody>
          <a:bodyPr anchor="t"/>
          <a:lstStyle/>
          <a:p>
            <a:r>
              <a:rPr lang="en-US" dirty="0"/>
              <a:t>The model architecture</a:t>
            </a:r>
          </a:p>
        </p:txBody>
      </p:sp>
      <p:pic>
        <p:nvPicPr>
          <p:cNvPr id="10" name="Google Shape;220;p33">
            <a:extLst>
              <a:ext uri="{FF2B5EF4-FFF2-40B4-BE49-F238E27FC236}">
                <a16:creationId xmlns:a16="http://schemas.microsoft.com/office/drawing/2014/main" id="{1C46FE86-8CD6-2546-6DD9-5C3ECBFAA79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5154" y="1840695"/>
            <a:ext cx="9635245" cy="3645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05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1" y="121218"/>
            <a:ext cx="10071826" cy="2960028"/>
          </a:xfrm>
        </p:spPr>
        <p:txBody>
          <a:bodyPr/>
          <a:lstStyle/>
          <a:p>
            <a:pPr algn="ctr"/>
            <a:r>
              <a:rPr lang="en-US" dirty="0"/>
              <a:t>Motivation for explainability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BB5E4-3F71-512E-2B4D-0A7707D2358E}"/>
              </a:ext>
            </a:extLst>
          </p:cNvPr>
          <p:cNvGrpSpPr/>
          <p:nvPr/>
        </p:nvGrpSpPr>
        <p:grpSpPr>
          <a:xfrm>
            <a:off x="5902920" y="3535200"/>
            <a:ext cx="360" cy="360"/>
            <a:chOff x="5902920" y="35352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4280" y="3526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4280" y="3526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4280" y="3526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7D54E3-09B5-64B5-D9BF-833B53C48E3B}"/>
              </a:ext>
            </a:extLst>
          </p:cNvPr>
          <p:cNvSpPr txBox="1"/>
          <p:nvPr/>
        </p:nvSpPr>
        <p:spPr>
          <a:xfrm>
            <a:off x="6015613" y="3161964"/>
            <a:ext cx="52315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Transparency and enhancing user trust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Asking clarifications before acting to avoid failures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63BD5-2072-4BBE-C165-34B3D9BDD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25" y="2603939"/>
            <a:ext cx="4722148" cy="37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1" y="121218"/>
            <a:ext cx="10071826" cy="2960028"/>
          </a:xfrm>
        </p:spPr>
        <p:txBody>
          <a:bodyPr/>
          <a:lstStyle/>
          <a:p>
            <a:pPr algn="ctr"/>
            <a:r>
              <a:rPr lang="en-US" dirty="0"/>
              <a:t>Expected outcome: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BB5E4-3F71-512E-2B4D-0A7707D2358E}"/>
              </a:ext>
            </a:extLst>
          </p:cNvPr>
          <p:cNvGrpSpPr/>
          <p:nvPr/>
        </p:nvGrpSpPr>
        <p:grpSpPr>
          <a:xfrm>
            <a:off x="5902920" y="3535200"/>
            <a:ext cx="360" cy="360"/>
            <a:chOff x="5902920" y="35352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56EAE3-EC42-6502-4251-EABF9C0C04AA}"/>
              </a:ext>
            </a:extLst>
          </p:cNvPr>
          <p:cNvSpPr txBox="1"/>
          <p:nvPr/>
        </p:nvSpPr>
        <p:spPr>
          <a:xfrm>
            <a:off x="1188720" y="2565346"/>
            <a:ext cx="902699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Explain the individual instances – For example, why coffee is moved to the kitchen counter from the cabinet ?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Explain the important edges relevant to a prediction – For example, presence of milk on the counter is why coffee was moved to the counter.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Time should be an explanation when needed. – For example, it is 8 AM, and that is why coffee was moved to the counter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1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22EE-A230-AD8D-B2BE-FE460FE31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221" y="121218"/>
            <a:ext cx="10071826" cy="296002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Why is this problem different from normal GNNs?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0BB5E4-3F71-512E-2B4D-0A7707D2358E}"/>
              </a:ext>
            </a:extLst>
          </p:cNvPr>
          <p:cNvGrpSpPr/>
          <p:nvPr/>
        </p:nvGrpSpPr>
        <p:grpSpPr>
          <a:xfrm>
            <a:off x="5902920" y="3535200"/>
            <a:ext cx="360" cy="360"/>
            <a:chOff x="5902920" y="3535200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605A8EA-44E3-6A95-431C-A39603CA5F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161D3A-66FC-6BD8-B2B5-231773F401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14:cNvPr>
                <p14:cNvContentPartPr/>
                <p14:nvPr/>
              </p14:nvContentPartPr>
              <p14:xfrm>
                <a:off x="5902920" y="3535200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AE0B107-50B6-9483-13C5-CD5AE16E83C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3920" y="35262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56EAE3-EC42-6502-4251-EABF9C0C04AA}"/>
              </a:ext>
            </a:extLst>
          </p:cNvPr>
          <p:cNvSpPr txBox="1"/>
          <p:nvPr/>
        </p:nvSpPr>
        <p:spPr>
          <a:xfrm>
            <a:off x="934720" y="3429000"/>
            <a:ext cx="96723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is neither a link prediction nor a node/graph classification task – rather the output is an edge existence likelihood - adjacency matrix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graphs are dynamically varying in terms of topology, as objects move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input data encodes temporal information to model the periodicity of activities across the day.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 the node features are just one-hot encodings and do not have any meaning</a:t>
            </a:r>
          </a:p>
          <a:p>
            <a:pPr lvl="0" algn="l" rtl="0">
              <a:spcBef>
                <a:spcPts val="0"/>
              </a:spcBef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l" rtl="0">
              <a:spcBef>
                <a:spcPts val="0"/>
              </a:spcBef>
              <a:spcAft>
                <a:spcPts val="1200"/>
              </a:spcAft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02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17284"/>
            <a:ext cx="6294119" cy="1189266"/>
          </a:xfrm>
        </p:spPr>
        <p:txBody>
          <a:bodyPr anchor="t"/>
          <a:lstStyle/>
          <a:p>
            <a:r>
              <a:rPr lang="en-US" dirty="0"/>
              <a:t>Exploring Baselines </a:t>
            </a:r>
          </a:p>
        </p:txBody>
      </p:sp>
      <p:pic>
        <p:nvPicPr>
          <p:cNvPr id="3" name="Google Shape;255;p39">
            <a:extLst>
              <a:ext uri="{FF2B5EF4-FFF2-40B4-BE49-F238E27FC236}">
                <a16:creationId xmlns:a16="http://schemas.microsoft.com/office/drawing/2014/main" id="{C93AA525-CEA5-6D2E-B5C8-605AA87B33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7651" y="1461274"/>
            <a:ext cx="8789149" cy="4655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62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3EDD-0AA8-5A75-DB89-5213F835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 anchor="ctr">
            <a:normAutofit/>
          </a:bodyPr>
          <a:lstStyle/>
          <a:p>
            <a:r>
              <a:rPr lang="en-US" dirty="0"/>
              <a:t>Technical Challenges</a:t>
            </a:r>
          </a:p>
        </p:txBody>
      </p:sp>
      <p:pic>
        <p:nvPicPr>
          <p:cNvPr id="5" name="Google Shape;201;p30" descr="A colorful hexagon with black dots&#10;&#10;Description automatically generated with low confidence">
            <a:extLst>
              <a:ext uri="{FF2B5EF4-FFF2-40B4-BE49-F238E27FC236}">
                <a16:creationId xmlns:a16="http://schemas.microsoft.com/office/drawing/2014/main" id="{82A09E52-177D-0848-6836-BAD4ED8F20D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08881" y="2286000"/>
            <a:ext cx="3277039" cy="31920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DE25-4E61-2AAB-2659-10795560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92321" y="1231431"/>
            <a:ext cx="7599680" cy="42256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Converting the model to be compatible with </a:t>
            </a:r>
            <a:r>
              <a:rPr lang="en-US" sz="2000" dirty="0" err="1"/>
              <a:t>PyTorch</a:t>
            </a:r>
            <a:r>
              <a:rPr lang="en-US" sz="2000" dirty="0"/>
              <a:t> Geometric, to leverage baselines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-&gt; How to convert the model to be a node classification task?</a:t>
            </a:r>
          </a:p>
          <a:p>
            <a:pPr marL="0" indent="0">
              <a:buNone/>
            </a:pPr>
            <a:r>
              <a:rPr lang="en" sz="2000" dirty="0">
                <a:solidFill>
                  <a:schemeClr val="dk1"/>
                </a:solidFill>
                <a:sym typeface="Calibri"/>
              </a:rPr>
              <a:t>Converting the model output to dual graph and then using the corresponding node </a:t>
            </a:r>
            <a:r>
              <a:rPr lang="en-US" sz="2000" dirty="0">
                <a:solidFill>
                  <a:schemeClr val="dk1"/>
                </a:solidFill>
                <a:sym typeface="Calibri"/>
              </a:rPr>
              <a:t>predictions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to create a new </a:t>
            </a:r>
            <a:r>
              <a:rPr lang="en-US" sz="2000" dirty="0" err="1"/>
              <a:t>dataloader</a:t>
            </a:r>
            <a:r>
              <a:rPr lang="en-US" sz="2000" dirty="0"/>
              <a:t> to be in the </a:t>
            </a:r>
            <a:r>
              <a:rPr lang="en-US" sz="2000" dirty="0" err="1"/>
              <a:t>PyG</a:t>
            </a:r>
            <a:r>
              <a:rPr lang="en-US" sz="2000" dirty="0"/>
              <a:t> format:</a:t>
            </a:r>
          </a:p>
          <a:p>
            <a:pPr marL="0" indent="0">
              <a:buNone/>
            </a:pPr>
            <a:r>
              <a:rPr lang="en-US" sz="2000" dirty="0"/>
              <a:t>-&gt; Needed to consider graph format and preserving the edge, temporal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94912437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10720</TotalTime>
  <Words>1543</Words>
  <Application>Microsoft Office PowerPoint</Application>
  <PresentationFormat>Widescreen</PresentationFormat>
  <Paragraphs>202</Paragraphs>
  <Slides>27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Open Sans</vt:lpstr>
      <vt:lpstr>Georgia</vt:lpstr>
      <vt:lpstr>Roboto</vt:lpstr>
      <vt:lpstr>Calibri</vt:lpstr>
      <vt:lpstr>Title Page</vt:lpstr>
      <vt:lpstr>Dividers</vt:lpstr>
      <vt:lpstr>Content Page</vt:lpstr>
      <vt:lpstr>  Explainability for Proactive Robot Assistance  </vt:lpstr>
      <vt:lpstr>Background</vt:lpstr>
      <vt:lpstr>The dataset</vt:lpstr>
      <vt:lpstr>The model architecture</vt:lpstr>
      <vt:lpstr>Motivation for explainability</vt:lpstr>
      <vt:lpstr>Expected outcome:</vt:lpstr>
      <vt:lpstr>Why is this problem different from normal GNNs?</vt:lpstr>
      <vt:lpstr>Exploring Baselines </vt:lpstr>
      <vt:lpstr>Technical Challenges</vt:lpstr>
      <vt:lpstr>Process</vt:lpstr>
      <vt:lpstr>Sample Dataset scenario</vt:lpstr>
      <vt:lpstr>GNNExplainer</vt:lpstr>
      <vt:lpstr>PowerPoint Presentation</vt:lpstr>
      <vt:lpstr>Comparing Baselines on the model – with manual and qualitative analysis</vt:lpstr>
      <vt:lpstr>Next Approach – Attention Weights</vt:lpstr>
      <vt:lpstr>Explain cup(8) moving to counter(2) from rack when coffee , and milk are on the counter</vt:lpstr>
      <vt:lpstr>Attention as an explanation</vt:lpstr>
      <vt:lpstr>Next Approach – Counterfactuals</vt:lpstr>
      <vt:lpstr>Counterfactuals</vt:lpstr>
      <vt:lpstr>Counterfactuals – Metrics Generation</vt:lpstr>
      <vt:lpstr>Counterfactuals - threshold</vt:lpstr>
      <vt:lpstr>Results of the edge and time metrics </vt:lpstr>
      <vt:lpstr>Counterfactuals – Combined metrics</vt:lpstr>
      <vt:lpstr>Analysis</vt:lpstr>
      <vt:lpstr>Analysis</vt:lpstr>
      <vt:lpstr>Summary</vt:lpstr>
      <vt:lpstr>Thank You !  QnA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Amirtha Varshini A S</cp:lastModifiedBy>
  <cp:revision>57</cp:revision>
  <dcterms:created xsi:type="dcterms:W3CDTF">2022-08-24T13:02:54Z</dcterms:created>
  <dcterms:modified xsi:type="dcterms:W3CDTF">2023-06-12T16:17:14Z</dcterms:modified>
</cp:coreProperties>
</file>